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56" r:id="rId5"/>
    <p:sldId id="257" r:id="rId6"/>
    <p:sldId id="258" r:id="rId7"/>
    <p:sldId id="276" r:id="rId8"/>
    <p:sldId id="259" r:id="rId9"/>
    <p:sldId id="277" r:id="rId10"/>
    <p:sldId id="263" r:id="rId11"/>
    <p:sldId id="264" r:id="rId12"/>
    <p:sldId id="265" r:id="rId13"/>
    <p:sldId id="266" r:id="rId14"/>
    <p:sldId id="27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8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229C-0685-4BD9-9949-4224D7A53A1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C21915-ABB3-4D93-A96F-DED90A61C116}">
      <dgm:prSet phldrT="[Text]" custT="1"/>
      <dgm:spPr/>
      <dgm:t>
        <a:bodyPr/>
        <a:lstStyle/>
        <a:p>
          <a:r>
            <a:rPr lang="bn-BD" sz="40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উদ্ভিদের পুষ্টি উপাদানের উৎস</a:t>
          </a:r>
          <a:endParaRPr lang="en-US" sz="4000" b="1" dirty="0"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0F9E9A-CEEA-45FE-8636-97F8CF311BDA}" type="parTrans" cxnId="{E857F57F-0832-4914-BDD1-1D6220B10763}">
      <dgm:prSet/>
      <dgm:spPr/>
      <dgm:t>
        <a:bodyPr/>
        <a:lstStyle/>
        <a:p>
          <a:endParaRPr lang="en-US"/>
        </a:p>
      </dgm:t>
    </dgm:pt>
    <dgm:pt modelId="{3B59E854-0A4F-4165-B15D-DA953A28B7CF}" type="sibTrans" cxnId="{E857F57F-0832-4914-BDD1-1D6220B10763}">
      <dgm:prSet/>
      <dgm:spPr/>
      <dgm:t>
        <a:bodyPr/>
        <a:lstStyle/>
        <a:p>
          <a:endParaRPr lang="en-US"/>
        </a:p>
      </dgm:t>
    </dgm:pt>
    <dgm:pt modelId="{E20BFB7D-F8F9-4C8C-815B-BFC4EBEAADE7}">
      <dgm:prSet phldrT="[Text]" custT="1"/>
      <dgm:spPr/>
      <dgm:t>
        <a:bodyPr/>
        <a:lstStyle/>
        <a:p>
          <a:r>
            <a:rPr lang="bn-BD" sz="4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প্রাকৃতিক উৎস</a:t>
          </a:r>
          <a:endParaRPr lang="en-US" sz="40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61D66B7-0375-4C73-AEDA-581CBE1B698D}" type="parTrans" cxnId="{DBA81537-8890-4F0D-8CC0-643AB1971A0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US"/>
        </a:p>
      </dgm:t>
    </dgm:pt>
    <dgm:pt modelId="{3F1EE78F-3A21-4993-A704-561061AEF11D}" type="sibTrans" cxnId="{DBA81537-8890-4F0D-8CC0-643AB1971A07}">
      <dgm:prSet/>
      <dgm:spPr/>
      <dgm:t>
        <a:bodyPr/>
        <a:lstStyle/>
        <a:p>
          <a:endParaRPr lang="en-US"/>
        </a:p>
      </dgm:t>
    </dgm:pt>
    <dgm:pt modelId="{90D79E0E-4346-4777-9617-7D04EF6968B9}">
      <dgm:prSet phldrT="[Text]" custT="1"/>
      <dgm:spPr/>
      <dgm:t>
        <a:bodyPr/>
        <a:lstStyle/>
        <a:p>
          <a:r>
            <a:rPr lang="bn-BD" sz="4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কৃত্রিম উৎস</a:t>
          </a:r>
          <a:endParaRPr lang="en-US" sz="40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75AC121-F715-464E-A75E-A66884421D4E}" type="parTrans" cxnId="{71AFEDB0-79F9-43E1-90BE-1BFEF6FDA85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US"/>
        </a:p>
      </dgm:t>
    </dgm:pt>
    <dgm:pt modelId="{33B2DE49-3DE7-4B4E-9C8A-322BD3EAF84E}" type="sibTrans" cxnId="{71AFEDB0-79F9-43E1-90BE-1BFEF6FDA850}">
      <dgm:prSet/>
      <dgm:spPr/>
      <dgm:t>
        <a:bodyPr/>
        <a:lstStyle/>
        <a:p>
          <a:endParaRPr lang="en-US"/>
        </a:p>
      </dgm:t>
    </dgm:pt>
    <dgm:pt modelId="{C677E9B3-C61A-4656-8FC0-94D7CF26668D}" type="pres">
      <dgm:prSet presAssocID="{839C229C-0685-4BD9-9949-4224D7A53A1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A2A7BF-B601-4136-B386-FE9C97221815}" type="pres">
      <dgm:prSet presAssocID="{0AC21915-ABB3-4D93-A96F-DED90A61C116}" presName="hierRoot1" presStyleCnt="0">
        <dgm:presLayoutVars>
          <dgm:hierBranch val="init"/>
        </dgm:presLayoutVars>
      </dgm:prSet>
      <dgm:spPr/>
    </dgm:pt>
    <dgm:pt modelId="{4201D432-35B2-42AA-8649-8C65C8D6704C}" type="pres">
      <dgm:prSet presAssocID="{0AC21915-ABB3-4D93-A96F-DED90A61C116}" presName="rootComposite1" presStyleCnt="0"/>
      <dgm:spPr/>
    </dgm:pt>
    <dgm:pt modelId="{ED7BDAB3-5941-4BE1-904C-4FE88ED423B6}" type="pres">
      <dgm:prSet presAssocID="{0AC21915-ABB3-4D93-A96F-DED90A61C116}" presName="rootText1" presStyleLbl="alignAcc1" presStyleIdx="0" presStyleCnt="0" custScaleX="182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C4C47-EA63-452E-A338-A57A95DC7647}" type="pres">
      <dgm:prSet presAssocID="{0AC21915-ABB3-4D93-A96F-DED90A61C116}" presName="topArc1" presStyleLbl="parChTrans1D1" presStyleIdx="0" presStyleCnt="6"/>
      <dgm:spPr/>
    </dgm:pt>
    <dgm:pt modelId="{F0F21008-F12F-4523-B207-3353E81194B4}" type="pres">
      <dgm:prSet presAssocID="{0AC21915-ABB3-4D93-A96F-DED90A61C116}" presName="bottomArc1" presStyleLbl="parChTrans1D1" presStyleIdx="1" presStyleCnt="6"/>
      <dgm:spPr/>
    </dgm:pt>
    <dgm:pt modelId="{F5770B4A-056E-405D-AF45-BE83DD762853}" type="pres">
      <dgm:prSet presAssocID="{0AC21915-ABB3-4D93-A96F-DED90A61C116}" presName="topConnNode1" presStyleLbl="node1" presStyleIdx="0" presStyleCnt="0"/>
      <dgm:spPr/>
      <dgm:t>
        <a:bodyPr/>
        <a:lstStyle/>
        <a:p>
          <a:endParaRPr lang="en-US"/>
        </a:p>
      </dgm:t>
    </dgm:pt>
    <dgm:pt modelId="{08756417-C5AE-49EC-B4B2-F46EC20228FD}" type="pres">
      <dgm:prSet presAssocID="{0AC21915-ABB3-4D93-A96F-DED90A61C116}" presName="hierChild2" presStyleCnt="0"/>
      <dgm:spPr/>
    </dgm:pt>
    <dgm:pt modelId="{D5F429BE-EE05-494D-97C3-642EA554F824}" type="pres">
      <dgm:prSet presAssocID="{861D66B7-0375-4C73-AEDA-581CBE1B698D}" presName="Name28" presStyleLbl="parChTrans1D2" presStyleIdx="0" presStyleCnt="2"/>
      <dgm:spPr/>
      <dgm:t>
        <a:bodyPr/>
        <a:lstStyle/>
        <a:p>
          <a:endParaRPr lang="en-US"/>
        </a:p>
      </dgm:t>
    </dgm:pt>
    <dgm:pt modelId="{18B6486F-06B3-4122-838D-D847D5C942D0}" type="pres">
      <dgm:prSet presAssocID="{E20BFB7D-F8F9-4C8C-815B-BFC4EBEAADE7}" presName="hierRoot2" presStyleCnt="0">
        <dgm:presLayoutVars>
          <dgm:hierBranch val="init"/>
        </dgm:presLayoutVars>
      </dgm:prSet>
      <dgm:spPr/>
    </dgm:pt>
    <dgm:pt modelId="{2DFF42AD-4256-46EA-AC12-62712C6758A1}" type="pres">
      <dgm:prSet presAssocID="{E20BFB7D-F8F9-4C8C-815B-BFC4EBEAADE7}" presName="rootComposite2" presStyleCnt="0"/>
      <dgm:spPr/>
    </dgm:pt>
    <dgm:pt modelId="{2DA53899-260D-494A-8F99-FE339481E4B7}" type="pres">
      <dgm:prSet presAssocID="{E20BFB7D-F8F9-4C8C-815B-BFC4EBEAADE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6740A-11B5-459A-9601-D0E72CA639B7}" type="pres">
      <dgm:prSet presAssocID="{E20BFB7D-F8F9-4C8C-815B-BFC4EBEAADE7}" presName="topArc2" presStyleLbl="parChTrans1D1" presStyleIdx="2" presStyleCnt="6"/>
      <dgm:spPr/>
    </dgm:pt>
    <dgm:pt modelId="{C0F99A7F-8FD5-4A79-A677-6C32855103E8}" type="pres">
      <dgm:prSet presAssocID="{E20BFB7D-F8F9-4C8C-815B-BFC4EBEAADE7}" presName="bottomArc2" presStyleLbl="parChTrans1D1" presStyleIdx="3" presStyleCnt="6"/>
      <dgm:spPr/>
    </dgm:pt>
    <dgm:pt modelId="{D420A45E-5C54-47BE-AB66-2B7FE648E030}" type="pres">
      <dgm:prSet presAssocID="{E20BFB7D-F8F9-4C8C-815B-BFC4EBEAADE7}" presName="topConnNode2" presStyleLbl="node2" presStyleIdx="0" presStyleCnt="0"/>
      <dgm:spPr/>
      <dgm:t>
        <a:bodyPr/>
        <a:lstStyle/>
        <a:p>
          <a:endParaRPr lang="en-US"/>
        </a:p>
      </dgm:t>
    </dgm:pt>
    <dgm:pt modelId="{18389364-3038-480A-B5F2-19C42CCFD217}" type="pres">
      <dgm:prSet presAssocID="{E20BFB7D-F8F9-4C8C-815B-BFC4EBEAADE7}" presName="hierChild4" presStyleCnt="0"/>
      <dgm:spPr/>
    </dgm:pt>
    <dgm:pt modelId="{E7D3265D-5476-4C10-A775-752B190DC10B}" type="pres">
      <dgm:prSet presAssocID="{E20BFB7D-F8F9-4C8C-815B-BFC4EBEAADE7}" presName="hierChild5" presStyleCnt="0"/>
      <dgm:spPr/>
    </dgm:pt>
    <dgm:pt modelId="{0D364F82-B60B-4176-BAF7-329874D58EE7}" type="pres">
      <dgm:prSet presAssocID="{075AC121-F715-464E-A75E-A66884421D4E}" presName="Name28" presStyleLbl="parChTrans1D2" presStyleIdx="1" presStyleCnt="2"/>
      <dgm:spPr/>
      <dgm:t>
        <a:bodyPr/>
        <a:lstStyle/>
        <a:p>
          <a:endParaRPr lang="en-US"/>
        </a:p>
      </dgm:t>
    </dgm:pt>
    <dgm:pt modelId="{7F34D3C5-4C02-4095-9514-293C49D84395}" type="pres">
      <dgm:prSet presAssocID="{90D79E0E-4346-4777-9617-7D04EF6968B9}" presName="hierRoot2" presStyleCnt="0">
        <dgm:presLayoutVars>
          <dgm:hierBranch val="init"/>
        </dgm:presLayoutVars>
      </dgm:prSet>
      <dgm:spPr/>
    </dgm:pt>
    <dgm:pt modelId="{53DFE0C1-1645-45B9-AB2B-DC54E0CF7CB0}" type="pres">
      <dgm:prSet presAssocID="{90D79E0E-4346-4777-9617-7D04EF6968B9}" presName="rootComposite2" presStyleCnt="0"/>
      <dgm:spPr/>
    </dgm:pt>
    <dgm:pt modelId="{3374BA87-BBCE-4E16-B084-9D7E10ACA1DE}" type="pres">
      <dgm:prSet presAssocID="{90D79E0E-4346-4777-9617-7D04EF6968B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90920-32E1-492B-8FDB-CA2CA428ABC1}" type="pres">
      <dgm:prSet presAssocID="{90D79E0E-4346-4777-9617-7D04EF6968B9}" presName="topArc2" presStyleLbl="parChTrans1D1" presStyleIdx="4" presStyleCnt="6"/>
      <dgm:spPr/>
    </dgm:pt>
    <dgm:pt modelId="{AFE412E6-FAE8-4C6E-8C32-972CAB903BF6}" type="pres">
      <dgm:prSet presAssocID="{90D79E0E-4346-4777-9617-7D04EF6968B9}" presName="bottomArc2" presStyleLbl="parChTrans1D1" presStyleIdx="5" presStyleCnt="6"/>
      <dgm:spPr/>
    </dgm:pt>
    <dgm:pt modelId="{D5D0982D-3952-42E2-94C6-494E69D0ADC4}" type="pres">
      <dgm:prSet presAssocID="{90D79E0E-4346-4777-9617-7D04EF6968B9}" presName="topConnNode2" presStyleLbl="node2" presStyleIdx="0" presStyleCnt="0"/>
      <dgm:spPr/>
      <dgm:t>
        <a:bodyPr/>
        <a:lstStyle/>
        <a:p>
          <a:endParaRPr lang="en-US"/>
        </a:p>
      </dgm:t>
    </dgm:pt>
    <dgm:pt modelId="{1FE7606C-AAC3-48B6-BFC9-5D3901B5B3A1}" type="pres">
      <dgm:prSet presAssocID="{90D79E0E-4346-4777-9617-7D04EF6968B9}" presName="hierChild4" presStyleCnt="0"/>
      <dgm:spPr/>
    </dgm:pt>
    <dgm:pt modelId="{E0688F99-C740-4AF7-8F95-1C6294F098A3}" type="pres">
      <dgm:prSet presAssocID="{90D79E0E-4346-4777-9617-7D04EF6968B9}" presName="hierChild5" presStyleCnt="0"/>
      <dgm:spPr/>
    </dgm:pt>
    <dgm:pt modelId="{8C359DF7-E226-4B8D-A2E1-7F51B830A9DA}" type="pres">
      <dgm:prSet presAssocID="{0AC21915-ABB3-4D93-A96F-DED90A61C116}" presName="hierChild3" presStyleCnt="0"/>
      <dgm:spPr/>
    </dgm:pt>
  </dgm:ptLst>
  <dgm:cxnLst>
    <dgm:cxn modelId="{95F3B314-8AF8-4F34-9264-B76703650611}" type="presOf" srcId="{E20BFB7D-F8F9-4C8C-815B-BFC4EBEAADE7}" destId="{D420A45E-5C54-47BE-AB66-2B7FE648E030}" srcOrd="1" destOrd="0" presId="urn:microsoft.com/office/officeart/2008/layout/HalfCircleOrganizationChart"/>
    <dgm:cxn modelId="{63465500-2C19-403A-979B-91CE76DB4720}" type="presOf" srcId="{0AC21915-ABB3-4D93-A96F-DED90A61C116}" destId="{F5770B4A-056E-405D-AF45-BE83DD762853}" srcOrd="1" destOrd="0" presId="urn:microsoft.com/office/officeart/2008/layout/HalfCircleOrganizationChart"/>
    <dgm:cxn modelId="{DBA81537-8890-4F0D-8CC0-643AB1971A07}" srcId="{0AC21915-ABB3-4D93-A96F-DED90A61C116}" destId="{E20BFB7D-F8F9-4C8C-815B-BFC4EBEAADE7}" srcOrd="0" destOrd="0" parTransId="{861D66B7-0375-4C73-AEDA-581CBE1B698D}" sibTransId="{3F1EE78F-3A21-4993-A704-561061AEF11D}"/>
    <dgm:cxn modelId="{2637BAA5-317C-4C0F-92C1-BC60A6EA045F}" type="presOf" srcId="{075AC121-F715-464E-A75E-A66884421D4E}" destId="{0D364F82-B60B-4176-BAF7-329874D58EE7}" srcOrd="0" destOrd="0" presId="urn:microsoft.com/office/officeart/2008/layout/HalfCircleOrganizationChart"/>
    <dgm:cxn modelId="{603F5332-B18D-49C9-B1BF-4C8DD29059F1}" type="presOf" srcId="{90D79E0E-4346-4777-9617-7D04EF6968B9}" destId="{3374BA87-BBCE-4E16-B084-9D7E10ACA1DE}" srcOrd="0" destOrd="0" presId="urn:microsoft.com/office/officeart/2008/layout/HalfCircleOrganizationChart"/>
    <dgm:cxn modelId="{C2F31B02-328C-4E9A-BF45-639F06396F7A}" type="presOf" srcId="{839C229C-0685-4BD9-9949-4224D7A53A11}" destId="{C677E9B3-C61A-4656-8FC0-94D7CF26668D}" srcOrd="0" destOrd="0" presId="urn:microsoft.com/office/officeart/2008/layout/HalfCircleOrganizationChart"/>
    <dgm:cxn modelId="{71AFEDB0-79F9-43E1-90BE-1BFEF6FDA850}" srcId="{0AC21915-ABB3-4D93-A96F-DED90A61C116}" destId="{90D79E0E-4346-4777-9617-7D04EF6968B9}" srcOrd="1" destOrd="0" parTransId="{075AC121-F715-464E-A75E-A66884421D4E}" sibTransId="{33B2DE49-3DE7-4B4E-9C8A-322BD3EAF84E}"/>
    <dgm:cxn modelId="{E44CAA9E-987F-401F-81CB-05769A847DF9}" type="presOf" srcId="{E20BFB7D-F8F9-4C8C-815B-BFC4EBEAADE7}" destId="{2DA53899-260D-494A-8F99-FE339481E4B7}" srcOrd="0" destOrd="0" presId="urn:microsoft.com/office/officeart/2008/layout/HalfCircleOrganizationChart"/>
    <dgm:cxn modelId="{E857F57F-0832-4914-BDD1-1D6220B10763}" srcId="{839C229C-0685-4BD9-9949-4224D7A53A11}" destId="{0AC21915-ABB3-4D93-A96F-DED90A61C116}" srcOrd="0" destOrd="0" parTransId="{3A0F9E9A-CEEA-45FE-8636-97F8CF311BDA}" sibTransId="{3B59E854-0A4F-4165-B15D-DA953A28B7CF}"/>
    <dgm:cxn modelId="{BF838D44-88E0-4D5F-B2C5-C13652274ACA}" type="presOf" srcId="{90D79E0E-4346-4777-9617-7D04EF6968B9}" destId="{D5D0982D-3952-42E2-94C6-494E69D0ADC4}" srcOrd="1" destOrd="0" presId="urn:microsoft.com/office/officeart/2008/layout/HalfCircleOrganizationChart"/>
    <dgm:cxn modelId="{7BC4D2B5-A439-4346-9688-1F1FD327337B}" type="presOf" srcId="{861D66B7-0375-4C73-AEDA-581CBE1B698D}" destId="{D5F429BE-EE05-494D-97C3-642EA554F824}" srcOrd="0" destOrd="0" presId="urn:microsoft.com/office/officeart/2008/layout/HalfCircleOrganizationChart"/>
    <dgm:cxn modelId="{B6DC15B4-02B4-4E28-9B0E-8E7A7B7B5EFC}" type="presOf" srcId="{0AC21915-ABB3-4D93-A96F-DED90A61C116}" destId="{ED7BDAB3-5941-4BE1-904C-4FE88ED423B6}" srcOrd="0" destOrd="0" presId="urn:microsoft.com/office/officeart/2008/layout/HalfCircleOrganizationChart"/>
    <dgm:cxn modelId="{E8BD2A72-C0C3-4F02-A98D-2083236A9C57}" type="presParOf" srcId="{C677E9B3-C61A-4656-8FC0-94D7CF26668D}" destId="{26A2A7BF-B601-4136-B386-FE9C97221815}" srcOrd="0" destOrd="0" presId="urn:microsoft.com/office/officeart/2008/layout/HalfCircleOrganizationChart"/>
    <dgm:cxn modelId="{73117C93-FE20-4AA3-877E-B826D42B4460}" type="presParOf" srcId="{26A2A7BF-B601-4136-B386-FE9C97221815}" destId="{4201D432-35B2-42AA-8649-8C65C8D6704C}" srcOrd="0" destOrd="0" presId="urn:microsoft.com/office/officeart/2008/layout/HalfCircleOrganizationChart"/>
    <dgm:cxn modelId="{B384BE72-29A8-45A5-8D3A-B3A4CD0D91CE}" type="presParOf" srcId="{4201D432-35B2-42AA-8649-8C65C8D6704C}" destId="{ED7BDAB3-5941-4BE1-904C-4FE88ED423B6}" srcOrd="0" destOrd="0" presId="urn:microsoft.com/office/officeart/2008/layout/HalfCircleOrganizationChart"/>
    <dgm:cxn modelId="{A25DC1A2-6785-4C54-A9F7-D1F627D7806B}" type="presParOf" srcId="{4201D432-35B2-42AA-8649-8C65C8D6704C}" destId="{B0AC4C47-EA63-452E-A338-A57A95DC7647}" srcOrd="1" destOrd="0" presId="urn:microsoft.com/office/officeart/2008/layout/HalfCircleOrganizationChart"/>
    <dgm:cxn modelId="{4A4E96A7-6B86-4048-97F2-B3ED555C3AC9}" type="presParOf" srcId="{4201D432-35B2-42AA-8649-8C65C8D6704C}" destId="{F0F21008-F12F-4523-B207-3353E81194B4}" srcOrd="2" destOrd="0" presId="urn:microsoft.com/office/officeart/2008/layout/HalfCircleOrganizationChart"/>
    <dgm:cxn modelId="{5F8C117C-14BA-4E10-8B91-110381EB7883}" type="presParOf" srcId="{4201D432-35B2-42AA-8649-8C65C8D6704C}" destId="{F5770B4A-056E-405D-AF45-BE83DD762853}" srcOrd="3" destOrd="0" presId="urn:microsoft.com/office/officeart/2008/layout/HalfCircleOrganizationChart"/>
    <dgm:cxn modelId="{15B0DD65-D573-4B45-97EF-434F6F5D9E1B}" type="presParOf" srcId="{26A2A7BF-B601-4136-B386-FE9C97221815}" destId="{08756417-C5AE-49EC-B4B2-F46EC20228FD}" srcOrd="1" destOrd="0" presId="urn:microsoft.com/office/officeart/2008/layout/HalfCircleOrganizationChart"/>
    <dgm:cxn modelId="{80B88737-CBAF-4E5F-80FB-81E14173F68E}" type="presParOf" srcId="{08756417-C5AE-49EC-B4B2-F46EC20228FD}" destId="{D5F429BE-EE05-494D-97C3-642EA554F824}" srcOrd="0" destOrd="0" presId="urn:microsoft.com/office/officeart/2008/layout/HalfCircleOrganizationChart"/>
    <dgm:cxn modelId="{1D99ABE4-A221-42E6-A002-9FB84EB8C7F7}" type="presParOf" srcId="{08756417-C5AE-49EC-B4B2-F46EC20228FD}" destId="{18B6486F-06B3-4122-838D-D847D5C942D0}" srcOrd="1" destOrd="0" presId="urn:microsoft.com/office/officeart/2008/layout/HalfCircleOrganizationChart"/>
    <dgm:cxn modelId="{4DE75B44-2AF2-46B9-9743-4DA241A01058}" type="presParOf" srcId="{18B6486F-06B3-4122-838D-D847D5C942D0}" destId="{2DFF42AD-4256-46EA-AC12-62712C6758A1}" srcOrd="0" destOrd="0" presId="urn:microsoft.com/office/officeart/2008/layout/HalfCircleOrganizationChart"/>
    <dgm:cxn modelId="{31A57861-65F0-4CEA-A151-0CD8006EBE91}" type="presParOf" srcId="{2DFF42AD-4256-46EA-AC12-62712C6758A1}" destId="{2DA53899-260D-494A-8F99-FE339481E4B7}" srcOrd="0" destOrd="0" presId="urn:microsoft.com/office/officeart/2008/layout/HalfCircleOrganizationChart"/>
    <dgm:cxn modelId="{467766C6-D09D-4C3C-919F-860F2A47B7A5}" type="presParOf" srcId="{2DFF42AD-4256-46EA-AC12-62712C6758A1}" destId="{FE76740A-11B5-459A-9601-D0E72CA639B7}" srcOrd="1" destOrd="0" presId="urn:microsoft.com/office/officeart/2008/layout/HalfCircleOrganizationChart"/>
    <dgm:cxn modelId="{28DF14CE-68EA-4302-A9CA-17CCEF96A9E2}" type="presParOf" srcId="{2DFF42AD-4256-46EA-AC12-62712C6758A1}" destId="{C0F99A7F-8FD5-4A79-A677-6C32855103E8}" srcOrd="2" destOrd="0" presId="urn:microsoft.com/office/officeart/2008/layout/HalfCircleOrganizationChart"/>
    <dgm:cxn modelId="{2BE30276-E120-4D87-8A58-6877240A47A6}" type="presParOf" srcId="{2DFF42AD-4256-46EA-AC12-62712C6758A1}" destId="{D420A45E-5C54-47BE-AB66-2B7FE648E030}" srcOrd="3" destOrd="0" presId="urn:microsoft.com/office/officeart/2008/layout/HalfCircleOrganizationChart"/>
    <dgm:cxn modelId="{4629D0B7-9301-498B-AADF-CD720F683CC4}" type="presParOf" srcId="{18B6486F-06B3-4122-838D-D847D5C942D0}" destId="{18389364-3038-480A-B5F2-19C42CCFD217}" srcOrd="1" destOrd="0" presId="urn:microsoft.com/office/officeart/2008/layout/HalfCircleOrganizationChart"/>
    <dgm:cxn modelId="{6D14BA3D-3210-4C96-92F9-91EE53D858F2}" type="presParOf" srcId="{18B6486F-06B3-4122-838D-D847D5C942D0}" destId="{E7D3265D-5476-4C10-A775-752B190DC10B}" srcOrd="2" destOrd="0" presId="urn:microsoft.com/office/officeart/2008/layout/HalfCircleOrganizationChart"/>
    <dgm:cxn modelId="{F9C2278F-7FF2-432B-9194-10B5C6C4F6F4}" type="presParOf" srcId="{08756417-C5AE-49EC-B4B2-F46EC20228FD}" destId="{0D364F82-B60B-4176-BAF7-329874D58EE7}" srcOrd="2" destOrd="0" presId="urn:microsoft.com/office/officeart/2008/layout/HalfCircleOrganizationChart"/>
    <dgm:cxn modelId="{CECDDCC9-B0DC-4BD0-8094-45021A20C8EA}" type="presParOf" srcId="{08756417-C5AE-49EC-B4B2-F46EC20228FD}" destId="{7F34D3C5-4C02-4095-9514-293C49D84395}" srcOrd="3" destOrd="0" presId="urn:microsoft.com/office/officeart/2008/layout/HalfCircleOrganizationChart"/>
    <dgm:cxn modelId="{B7A630C3-5BD9-4421-B07F-DEE7265F8063}" type="presParOf" srcId="{7F34D3C5-4C02-4095-9514-293C49D84395}" destId="{53DFE0C1-1645-45B9-AB2B-DC54E0CF7CB0}" srcOrd="0" destOrd="0" presId="urn:microsoft.com/office/officeart/2008/layout/HalfCircleOrganizationChart"/>
    <dgm:cxn modelId="{FA4B8596-B8C7-4A7E-9DC5-3DD85BE3A448}" type="presParOf" srcId="{53DFE0C1-1645-45B9-AB2B-DC54E0CF7CB0}" destId="{3374BA87-BBCE-4E16-B084-9D7E10ACA1DE}" srcOrd="0" destOrd="0" presId="urn:microsoft.com/office/officeart/2008/layout/HalfCircleOrganizationChart"/>
    <dgm:cxn modelId="{1EEA68D6-CA47-4E97-959E-5D4DA0B073CB}" type="presParOf" srcId="{53DFE0C1-1645-45B9-AB2B-DC54E0CF7CB0}" destId="{53990920-32E1-492B-8FDB-CA2CA428ABC1}" srcOrd="1" destOrd="0" presId="urn:microsoft.com/office/officeart/2008/layout/HalfCircleOrganizationChart"/>
    <dgm:cxn modelId="{B8129364-4256-440E-A14C-BA791FE40E3F}" type="presParOf" srcId="{53DFE0C1-1645-45B9-AB2B-DC54E0CF7CB0}" destId="{AFE412E6-FAE8-4C6E-8C32-972CAB903BF6}" srcOrd="2" destOrd="0" presId="urn:microsoft.com/office/officeart/2008/layout/HalfCircleOrganizationChart"/>
    <dgm:cxn modelId="{273100F5-7B14-4253-B2AD-BC34F9277CB6}" type="presParOf" srcId="{53DFE0C1-1645-45B9-AB2B-DC54E0CF7CB0}" destId="{D5D0982D-3952-42E2-94C6-494E69D0ADC4}" srcOrd="3" destOrd="0" presId="urn:microsoft.com/office/officeart/2008/layout/HalfCircleOrganizationChart"/>
    <dgm:cxn modelId="{09015B24-2BDB-4B3C-81E5-925DB197E2DF}" type="presParOf" srcId="{7F34D3C5-4C02-4095-9514-293C49D84395}" destId="{1FE7606C-AAC3-48B6-BFC9-5D3901B5B3A1}" srcOrd="1" destOrd="0" presId="urn:microsoft.com/office/officeart/2008/layout/HalfCircleOrganizationChart"/>
    <dgm:cxn modelId="{9B602F63-D5F2-4B10-BDF9-D865D0E21308}" type="presParOf" srcId="{7F34D3C5-4C02-4095-9514-293C49D84395}" destId="{E0688F99-C740-4AF7-8F95-1C6294F098A3}" srcOrd="2" destOrd="0" presId="urn:microsoft.com/office/officeart/2008/layout/HalfCircleOrganizationChart"/>
    <dgm:cxn modelId="{10B2DE01-7231-45B5-9DEA-F8318E65738E}" type="presParOf" srcId="{26A2A7BF-B601-4136-B386-FE9C97221815}" destId="{8C359DF7-E226-4B8D-A2E1-7F51B830A9D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BE57-5DEB-4499-BAFB-D9E7DF39895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B6C13-4609-43DB-AB76-047EF2A9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মাঝে প্রশ্ন ছুরে দিয়ে উত্তর বের করতে হবে। যেমন- প্রথম ছবির বাচ্চা দুটোর কি সমস্যা মনে হচ্ছে ? পাশের ছবিতে দুজমির গাছ দু রকম কেন ? পরের ছবি উদ্ভিদ কি গ্রহন করছে বলে মনে হয় ?  শেষ ছবি দুটো কিসের , এগুলোর কাজ কি ? প্রয়োজনে শিক্ষক ছবিগুলো নির্দেশিকা কাঠি দিয়ে দেখিয়ে দিবনে।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 শো করে বলতো কোন উপাদান কোন উৎস থেকে আসে?  খুব মনোযোগ দিয়ে স্লাইডটি দেখ। শিক্ষার্থীর আয়ত্বে আসবে।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দেখছ ? এগুলো কোন উৎসের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উপাদান ? প্রাকৃতিক ভাবে কোন খাদ্য উপাদানের ঘাটতি হলে কি করা যাবে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কি</a:t>
            </a:r>
            <a:r>
              <a:rPr lang="bn-BD" baseline="0" dirty="0" smtClean="0"/>
              <a:t>দেখছ? এগুলো দিয়ে কি কর হয় ? কেন ব্যবহার করা হয় ? কোন সার কোন উপাদানের অভাব পুরণ করে ? ট্রিগার সেট করা আছে 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৩-৭ জনের দল তৈরী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তাদের দ্বারা একজন দলনেতা হবে। ঝটপটি আলোচনা করে উত্তর তৈরী করতে বলি। শিক্ষক ঘুরে ঘুরে পরিদর্শন করবেন এবং প্রয়োজনে সহায়তা করবেন।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9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মধ্যে যারা পারবে তারা হাত তুলবে। শিক্ষক উত্তম-মাঝারী-নিম্ন প্রশ্ন উত্তর যাচাই করবেন প্রয়োজনে। প্রথম উত্তর শিক্ষার্থী বলার পর অন্য কারো মত জানবে। যেমন- ছায়মার উত্তর কি ঠিক আছে ? লিমা বল, আনিছ বল। এরপর ঠিক আছে দেখি ঠিক আছে কি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2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যেহেতু এই</a:t>
            </a:r>
            <a:r>
              <a:rPr lang="bn-BD" baseline="0" dirty="0" smtClean="0"/>
              <a:t> বিষয়ে ক্লাশ ৩দিন পর হবে তাই শিক্ষার্থীরা অনুসন্ধান করার সময় পাবে।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স্লাইড শো করে মুখেও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তোমরা কি দেখছ ? 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 ফসলে কি ছিটাচ্ছে ? কেন ছিটাচ্ছে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9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উদ্ভিদের</a:t>
            </a:r>
            <a:r>
              <a:rPr lang="bn-BD" baseline="0" dirty="0" smtClean="0"/>
              <a:t> ভাল ফলন ও সঠিক বৃদ্ধির জন্য কোথা থেকে কি গ্রহণ করে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ফলস উৎপাদন কেমন হয়েছে ?  কি কি কারণে অধিক ফসল উৎপাদন হয়েছে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দেখে পুষ্টি উপাদান গুলোর নাম বল ? দু’ একজন শিক্ষার্থী বলবে বাকীরা শুনবে তাতে সবার আয়ত্ব হবে। এগুলো উদ্ভিদের স্বাভাবিক বৃদ্ধির জন্য বেশী পরিমানে ব্যবহৃত হয়। তাহলে বলতো এগুলোকে কি উপাদান বলা যেতে পারে ? একজন গুনে বলতো দেখি কতটি উপাদান আছে ? ৯টি এরপর সহায়তা সরুপ ক্লিক করে এবং মুখে বলবেন। মুখ্য পুষ্টি উপাদান। এবার বলতো মুখ্য পুষ্টি  উপাদান কত টি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তে</a:t>
            </a:r>
            <a:r>
              <a:rPr lang="bn-BD" baseline="0" dirty="0" smtClean="0"/>
              <a:t> তোমরা যা দেখছ এগুলো কি ? এগুলো পরিমানে কম লাগে তাহলে এগুলোকে কি উপাদান বলা যায় ? এবার নাম ধরে শিক্ষার্থীকে ডেকে বলতো কতটি উপাদান আছে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7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1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0EF1-4D7E-4C86-98D7-5E9B3947E56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1505" y="5867400"/>
            <a:ext cx="6769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১৪, ১৭ নং স্লাইডে ট্রিগার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 করা আছে 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 t="21866" r="21956" b="22681"/>
          <a:stretch/>
        </p:blipFill>
        <p:spPr bwMode="auto">
          <a:xfrm>
            <a:off x="1843075" y="266338"/>
            <a:ext cx="5305450" cy="4004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" y="4253250"/>
            <a:ext cx="8423031" cy="8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4"/>
          <a:stretch/>
        </p:blipFill>
        <p:spPr>
          <a:xfrm>
            <a:off x="457200" y="1358856"/>
            <a:ext cx="3379805" cy="342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78684"/>
            <a:ext cx="5173022" cy="358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486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পুষ্টি উপাদান সরবরাহের কারনে ভাল ফলন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12203" y="5817955"/>
            <a:ext cx="7822197" cy="5066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bn-BD" sz="40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 পরিমাণে ব্যবহৃত হয়</a:t>
            </a:r>
            <a:endParaRPr lang="en-US" sz="4000" b="1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47996" y="2021693"/>
            <a:ext cx="2971806" cy="2056900"/>
          </a:xfrm>
          <a:custGeom>
            <a:avLst/>
            <a:gdLst>
              <a:gd name="connsiteX0" fmla="*/ 0 w 2971806"/>
              <a:gd name="connsiteY0" fmla="*/ 1028450 h 2056900"/>
              <a:gd name="connsiteX1" fmla="*/ 1485903 w 2971806"/>
              <a:gd name="connsiteY1" fmla="*/ 0 h 2056900"/>
              <a:gd name="connsiteX2" fmla="*/ 2971806 w 2971806"/>
              <a:gd name="connsiteY2" fmla="*/ 1028450 h 2056900"/>
              <a:gd name="connsiteX3" fmla="*/ 1485903 w 2971806"/>
              <a:gd name="connsiteY3" fmla="*/ 2056900 h 2056900"/>
              <a:gd name="connsiteX4" fmla="*/ 0 w 2971806"/>
              <a:gd name="connsiteY4" fmla="*/ 1028450 h 205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6" h="2056900">
                <a:moveTo>
                  <a:pt x="0" y="1028450"/>
                </a:moveTo>
                <a:cubicBezTo>
                  <a:pt x="0" y="460453"/>
                  <a:pt x="665261" y="0"/>
                  <a:pt x="1485903" y="0"/>
                </a:cubicBezTo>
                <a:cubicBezTo>
                  <a:pt x="2306545" y="0"/>
                  <a:pt x="2971806" y="460453"/>
                  <a:pt x="2971806" y="1028450"/>
                </a:cubicBezTo>
                <a:cubicBezTo>
                  <a:pt x="2971806" y="1596447"/>
                  <a:pt x="2306545" y="2056900"/>
                  <a:pt x="1485903" y="2056900"/>
                </a:cubicBezTo>
                <a:cubicBezTo>
                  <a:pt x="665261" y="2056900"/>
                  <a:pt x="0" y="1596447"/>
                  <a:pt x="0" y="102845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11" tIns="352026" rIns="486011" bIns="35202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মুখ্য পুষ্টি উপাদান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4370547" y="1473231"/>
            <a:ext cx="326704" cy="498994"/>
          </a:xfrm>
          <a:custGeom>
            <a:avLst/>
            <a:gdLst>
              <a:gd name="connsiteX0" fmla="*/ 0 w 326704"/>
              <a:gd name="connsiteY0" fmla="*/ 99799 h 498994"/>
              <a:gd name="connsiteX1" fmla="*/ 163352 w 326704"/>
              <a:gd name="connsiteY1" fmla="*/ 99799 h 498994"/>
              <a:gd name="connsiteX2" fmla="*/ 163352 w 326704"/>
              <a:gd name="connsiteY2" fmla="*/ 0 h 498994"/>
              <a:gd name="connsiteX3" fmla="*/ 326704 w 326704"/>
              <a:gd name="connsiteY3" fmla="*/ 249497 h 498994"/>
              <a:gd name="connsiteX4" fmla="*/ 163352 w 326704"/>
              <a:gd name="connsiteY4" fmla="*/ 498994 h 498994"/>
              <a:gd name="connsiteX5" fmla="*/ 163352 w 326704"/>
              <a:gd name="connsiteY5" fmla="*/ 399195 h 498994"/>
              <a:gd name="connsiteX6" fmla="*/ 0 w 326704"/>
              <a:gd name="connsiteY6" fmla="*/ 399195 h 498994"/>
              <a:gd name="connsiteX7" fmla="*/ 0 w 326704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04" h="498994">
                <a:moveTo>
                  <a:pt x="0" y="99799"/>
                </a:moveTo>
                <a:lnTo>
                  <a:pt x="163352" y="99799"/>
                </a:lnTo>
                <a:lnTo>
                  <a:pt x="163352" y="0"/>
                </a:lnTo>
                <a:lnTo>
                  <a:pt x="326704" y="249497"/>
                </a:lnTo>
                <a:lnTo>
                  <a:pt x="163352" y="498994"/>
                </a:lnTo>
                <a:lnTo>
                  <a:pt x="163352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799" rIns="98011" bIns="9979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448428" y="231165"/>
            <a:ext cx="2170943" cy="1174105"/>
          </a:xfrm>
          <a:custGeom>
            <a:avLst/>
            <a:gdLst>
              <a:gd name="connsiteX0" fmla="*/ 0 w 2170943"/>
              <a:gd name="connsiteY0" fmla="*/ 587053 h 1174105"/>
              <a:gd name="connsiteX1" fmla="*/ 1085472 w 2170943"/>
              <a:gd name="connsiteY1" fmla="*/ 0 h 1174105"/>
              <a:gd name="connsiteX2" fmla="*/ 2170944 w 2170943"/>
              <a:gd name="connsiteY2" fmla="*/ 587053 h 1174105"/>
              <a:gd name="connsiteX3" fmla="*/ 1085472 w 2170943"/>
              <a:gd name="connsiteY3" fmla="*/ 1174106 h 1174105"/>
              <a:gd name="connsiteX4" fmla="*/ 0 w 217094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43" h="1174105">
                <a:moveTo>
                  <a:pt x="0" y="587053"/>
                </a:moveTo>
                <a:cubicBezTo>
                  <a:pt x="0" y="262833"/>
                  <a:pt x="485982" y="0"/>
                  <a:pt x="1085472" y="0"/>
                </a:cubicBezTo>
                <a:cubicBezTo>
                  <a:pt x="1684962" y="0"/>
                  <a:pt x="2170944" y="262833"/>
                  <a:pt x="2170944" y="587053"/>
                </a:cubicBezTo>
                <a:cubicBezTo>
                  <a:pt x="2170944" y="911273"/>
                  <a:pt x="1684962" y="1174106"/>
                  <a:pt x="1085472" y="1174106"/>
                </a:cubicBezTo>
                <a:cubicBezTo>
                  <a:pt x="485982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567" tIns="212584" rIns="358567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9354680">
            <a:off x="5615476" y="1830004"/>
            <a:ext cx="373922" cy="498994"/>
          </a:xfrm>
          <a:custGeom>
            <a:avLst/>
            <a:gdLst>
              <a:gd name="connsiteX0" fmla="*/ 0 w 373922"/>
              <a:gd name="connsiteY0" fmla="*/ 99799 h 498994"/>
              <a:gd name="connsiteX1" fmla="*/ 186961 w 373922"/>
              <a:gd name="connsiteY1" fmla="*/ 99799 h 498994"/>
              <a:gd name="connsiteX2" fmla="*/ 186961 w 373922"/>
              <a:gd name="connsiteY2" fmla="*/ 0 h 498994"/>
              <a:gd name="connsiteX3" fmla="*/ 373922 w 373922"/>
              <a:gd name="connsiteY3" fmla="*/ 249497 h 498994"/>
              <a:gd name="connsiteX4" fmla="*/ 186961 w 373922"/>
              <a:gd name="connsiteY4" fmla="*/ 498994 h 498994"/>
              <a:gd name="connsiteX5" fmla="*/ 186961 w 373922"/>
              <a:gd name="connsiteY5" fmla="*/ 399195 h 498994"/>
              <a:gd name="connsiteX6" fmla="*/ 0 w 373922"/>
              <a:gd name="connsiteY6" fmla="*/ 399195 h 498994"/>
              <a:gd name="connsiteX7" fmla="*/ 0 w 373922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22" h="498994">
                <a:moveTo>
                  <a:pt x="0" y="99799"/>
                </a:moveTo>
                <a:lnTo>
                  <a:pt x="186961" y="99799"/>
                </a:lnTo>
                <a:lnTo>
                  <a:pt x="186961" y="0"/>
                </a:lnTo>
                <a:lnTo>
                  <a:pt x="373922" y="249497"/>
                </a:lnTo>
                <a:lnTo>
                  <a:pt x="186961" y="498994"/>
                </a:lnTo>
                <a:lnTo>
                  <a:pt x="186961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799" rIns="112177" bIns="9979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451803" y="766090"/>
            <a:ext cx="2599832" cy="1174105"/>
          </a:xfrm>
          <a:custGeom>
            <a:avLst/>
            <a:gdLst>
              <a:gd name="connsiteX0" fmla="*/ 0 w 2599832"/>
              <a:gd name="connsiteY0" fmla="*/ 587053 h 1174105"/>
              <a:gd name="connsiteX1" fmla="*/ 1299916 w 2599832"/>
              <a:gd name="connsiteY1" fmla="*/ 0 h 1174105"/>
              <a:gd name="connsiteX2" fmla="*/ 2599832 w 2599832"/>
              <a:gd name="connsiteY2" fmla="*/ 587053 h 1174105"/>
              <a:gd name="connsiteX3" fmla="*/ 1299916 w 2599832"/>
              <a:gd name="connsiteY3" fmla="*/ 1174106 h 1174105"/>
              <a:gd name="connsiteX4" fmla="*/ 0 w 2599832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832" h="1174105">
                <a:moveTo>
                  <a:pt x="0" y="587053"/>
                </a:moveTo>
                <a:cubicBezTo>
                  <a:pt x="0" y="262833"/>
                  <a:pt x="581992" y="0"/>
                  <a:pt x="1299916" y="0"/>
                </a:cubicBezTo>
                <a:cubicBezTo>
                  <a:pt x="2017840" y="0"/>
                  <a:pt x="2599832" y="262833"/>
                  <a:pt x="2599832" y="587053"/>
                </a:cubicBezTo>
                <a:cubicBezTo>
                  <a:pt x="2599832" y="911273"/>
                  <a:pt x="2017840" y="1174106"/>
                  <a:pt x="1299916" y="1174106"/>
                </a:cubicBezTo>
                <a:cubicBezTo>
                  <a:pt x="581992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377" tIns="212584" rIns="421377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21172095">
            <a:off x="6050822" y="2602460"/>
            <a:ext cx="134109" cy="498994"/>
          </a:xfrm>
          <a:custGeom>
            <a:avLst/>
            <a:gdLst>
              <a:gd name="connsiteX0" fmla="*/ 0 w 134109"/>
              <a:gd name="connsiteY0" fmla="*/ 99799 h 498994"/>
              <a:gd name="connsiteX1" fmla="*/ 67055 w 134109"/>
              <a:gd name="connsiteY1" fmla="*/ 99799 h 498994"/>
              <a:gd name="connsiteX2" fmla="*/ 67055 w 134109"/>
              <a:gd name="connsiteY2" fmla="*/ 0 h 498994"/>
              <a:gd name="connsiteX3" fmla="*/ 134109 w 134109"/>
              <a:gd name="connsiteY3" fmla="*/ 249497 h 498994"/>
              <a:gd name="connsiteX4" fmla="*/ 67055 w 134109"/>
              <a:gd name="connsiteY4" fmla="*/ 498994 h 498994"/>
              <a:gd name="connsiteX5" fmla="*/ 67055 w 134109"/>
              <a:gd name="connsiteY5" fmla="*/ 399195 h 498994"/>
              <a:gd name="connsiteX6" fmla="*/ 0 w 134109"/>
              <a:gd name="connsiteY6" fmla="*/ 399195 h 498994"/>
              <a:gd name="connsiteX7" fmla="*/ 0 w 134109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09" h="498994">
                <a:moveTo>
                  <a:pt x="0" y="99799"/>
                </a:moveTo>
                <a:lnTo>
                  <a:pt x="67055" y="99799"/>
                </a:lnTo>
                <a:lnTo>
                  <a:pt x="67055" y="0"/>
                </a:lnTo>
                <a:lnTo>
                  <a:pt x="134109" y="249497"/>
                </a:lnTo>
                <a:lnTo>
                  <a:pt x="67055" y="498994"/>
                </a:lnTo>
                <a:lnTo>
                  <a:pt x="67055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798" rIns="40232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2" name="Freeform 31"/>
          <p:cNvSpPr/>
          <p:nvPr/>
        </p:nvSpPr>
        <p:spPr>
          <a:xfrm>
            <a:off x="6193296" y="2085175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1102932">
            <a:off x="5958700" y="3312589"/>
            <a:ext cx="231508" cy="498994"/>
          </a:xfrm>
          <a:custGeom>
            <a:avLst/>
            <a:gdLst>
              <a:gd name="connsiteX0" fmla="*/ 0 w 231508"/>
              <a:gd name="connsiteY0" fmla="*/ 99799 h 498994"/>
              <a:gd name="connsiteX1" fmla="*/ 115754 w 231508"/>
              <a:gd name="connsiteY1" fmla="*/ 99799 h 498994"/>
              <a:gd name="connsiteX2" fmla="*/ 115754 w 231508"/>
              <a:gd name="connsiteY2" fmla="*/ 0 h 498994"/>
              <a:gd name="connsiteX3" fmla="*/ 231508 w 231508"/>
              <a:gd name="connsiteY3" fmla="*/ 249497 h 498994"/>
              <a:gd name="connsiteX4" fmla="*/ 115754 w 231508"/>
              <a:gd name="connsiteY4" fmla="*/ 498994 h 498994"/>
              <a:gd name="connsiteX5" fmla="*/ 115754 w 231508"/>
              <a:gd name="connsiteY5" fmla="*/ 399195 h 498994"/>
              <a:gd name="connsiteX6" fmla="*/ 0 w 231508"/>
              <a:gd name="connsiteY6" fmla="*/ 399195 h 498994"/>
              <a:gd name="connsiteX7" fmla="*/ 0 w 231508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508" h="498994">
                <a:moveTo>
                  <a:pt x="0" y="99799"/>
                </a:moveTo>
                <a:lnTo>
                  <a:pt x="115754" y="99799"/>
                </a:lnTo>
                <a:lnTo>
                  <a:pt x="115754" y="0"/>
                </a:lnTo>
                <a:lnTo>
                  <a:pt x="231508" y="249497"/>
                </a:lnTo>
                <a:lnTo>
                  <a:pt x="115754" y="498994"/>
                </a:lnTo>
                <a:lnTo>
                  <a:pt x="115754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798" rIns="69451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4" name="Freeform 33"/>
          <p:cNvSpPr/>
          <p:nvPr/>
        </p:nvSpPr>
        <p:spPr>
          <a:xfrm>
            <a:off x="6005048" y="3404261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3262788">
            <a:off x="5203669" y="3939420"/>
            <a:ext cx="292240" cy="498994"/>
          </a:xfrm>
          <a:custGeom>
            <a:avLst/>
            <a:gdLst>
              <a:gd name="connsiteX0" fmla="*/ 0 w 292240"/>
              <a:gd name="connsiteY0" fmla="*/ 99799 h 498994"/>
              <a:gd name="connsiteX1" fmla="*/ 146120 w 292240"/>
              <a:gd name="connsiteY1" fmla="*/ 99799 h 498994"/>
              <a:gd name="connsiteX2" fmla="*/ 146120 w 292240"/>
              <a:gd name="connsiteY2" fmla="*/ 0 h 498994"/>
              <a:gd name="connsiteX3" fmla="*/ 292240 w 292240"/>
              <a:gd name="connsiteY3" fmla="*/ 249497 h 498994"/>
              <a:gd name="connsiteX4" fmla="*/ 146120 w 292240"/>
              <a:gd name="connsiteY4" fmla="*/ 498994 h 498994"/>
              <a:gd name="connsiteX5" fmla="*/ 146120 w 292240"/>
              <a:gd name="connsiteY5" fmla="*/ 399195 h 498994"/>
              <a:gd name="connsiteX6" fmla="*/ 0 w 292240"/>
              <a:gd name="connsiteY6" fmla="*/ 399195 h 498994"/>
              <a:gd name="connsiteX7" fmla="*/ 0 w 292240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40" h="498994">
                <a:moveTo>
                  <a:pt x="0" y="99799"/>
                </a:moveTo>
                <a:lnTo>
                  <a:pt x="146120" y="99799"/>
                </a:lnTo>
                <a:lnTo>
                  <a:pt x="146120" y="0"/>
                </a:lnTo>
                <a:lnTo>
                  <a:pt x="292240" y="249497"/>
                </a:lnTo>
                <a:lnTo>
                  <a:pt x="146120" y="498994"/>
                </a:lnTo>
                <a:lnTo>
                  <a:pt x="146120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799" rIns="87672" bIns="9979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6" name="Freeform 35"/>
          <p:cNvSpPr/>
          <p:nvPr/>
        </p:nvSpPr>
        <p:spPr>
          <a:xfrm>
            <a:off x="4555975" y="4393584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 rot="17333808">
            <a:off x="3998860" y="4010635"/>
            <a:ext cx="241686" cy="498995"/>
          </a:xfrm>
          <a:custGeom>
            <a:avLst/>
            <a:gdLst>
              <a:gd name="connsiteX0" fmla="*/ 0 w 241685"/>
              <a:gd name="connsiteY0" fmla="*/ 99799 h 498994"/>
              <a:gd name="connsiteX1" fmla="*/ 120843 w 241685"/>
              <a:gd name="connsiteY1" fmla="*/ 99799 h 498994"/>
              <a:gd name="connsiteX2" fmla="*/ 120843 w 241685"/>
              <a:gd name="connsiteY2" fmla="*/ 0 h 498994"/>
              <a:gd name="connsiteX3" fmla="*/ 241685 w 241685"/>
              <a:gd name="connsiteY3" fmla="*/ 249497 h 498994"/>
              <a:gd name="connsiteX4" fmla="*/ 120843 w 241685"/>
              <a:gd name="connsiteY4" fmla="*/ 498994 h 498994"/>
              <a:gd name="connsiteX5" fmla="*/ 120843 w 241685"/>
              <a:gd name="connsiteY5" fmla="*/ 399195 h 498994"/>
              <a:gd name="connsiteX6" fmla="*/ 0 w 241685"/>
              <a:gd name="connsiteY6" fmla="*/ 399195 h 498994"/>
              <a:gd name="connsiteX7" fmla="*/ 0 w 241685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85" h="498994">
                <a:moveTo>
                  <a:pt x="241684" y="399195"/>
                </a:moveTo>
                <a:lnTo>
                  <a:pt x="120842" y="399195"/>
                </a:lnTo>
                <a:lnTo>
                  <a:pt x="120842" y="498994"/>
                </a:lnTo>
                <a:lnTo>
                  <a:pt x="1" y="249497"/>
                </a:lnTo>
                <a:lnTo>
                  <a:pt x="120842" y="0"/>
                </a:lnTo>
                <a:lnTo>
                  <a:pt x="120842" y="99799"/>
                </a:lnTo>
                <a:lnTo>
                  <a:pt x="241684" y="99799"/>
                </a:lnTo>
                <a:lnTo>
                  <a:pt x="241684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04" tIns="99798" rIns="1" bIns="998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8" name="Freeform 37"/>
          <p:cNvSpPr/>
          <p:nvPr/>
        </p:nvSpPr>
        <p:spPr>
          <a:xfrm>
            <a:off x="2483791" y="4476026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 rot="20126424">
            <a:off x="3102810" y="3421858"/>
            <a:ext cx="143423" cy="498995"/>
          </a:xfrm>
          <a:custGeom>
            <a:avLst/>
            <a:gdLst>
              <a:gd name="connsiteX0" fmla="*/ 0 w 143422"/>
              <a:gd name="connsiteY0" fmla="*/ 99799 h 498994"/>
              <a:gd name="connsiteX1" fmla="*/ 71711 w 143422"/>
              <a:gd name="connsiteY1" fmla="*/ 99799 h 498994"/>
              <a:gd name="connsiteX2" fmla="*/ 71711 w 143422"/>
              <a:gd name="connsiteY2" fmla="*/ 0 h 498994"/>
              <a:gd name="connsiteX3" fmla="*/ 143422 w 143422"/>
              <a:gd name="connsiteY3" fmla="*/ 249497 h 498994"/>
              <a:gd name="connsiteX4" fmla="*/ 71711 w 143422"/>
              <a:gd name="connsiteY4" fmla="*/ 498994 h 498994"/>
              <a:gd name="connsiteX5" fmla="*/ 71711 w 143422"/>
              <a:gd name="connsiteY5" fmla="*/ 399195 h 498994"/>
              <a:gd name="connsiteX6" fmla="*/ 0 w 143422"/>
              <a:gd name="connsiteY6" fmla="*/ 399195 h 498994"/>
              <a:gd name="connsiteX7" fmla="*/ 0 w 143422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22" h="498994">
                <a:moveTo>
                  <a:pt x="143421" y="399195"/>
                </a:moveTo>
                <a:lnTo>
                  <a:pt x="71711" y="399195"/>
                </a:lnTo>
                <a:lnTo>
                  <a:pt x="71711" y="498994"/>
                </a:lnTo>
                <a:lnTo>
                  <a:pt x="1" y="249497"/>
                </a:lnTo>
                <a:lnTo>
                  <a:pt x="71711" y="0"/>
                </a:lnTo>
                <a:lnTo>
                  <a:pt x="71711" y="99799"/>
                </a:lnTo>
                <a:lnTo>
                  <a:pt x="143421" y="99799"/>
                </a:lnTo>
                <a:lnTo>
                  <a:pt x="143421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26" tIns="99799" rIns="1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0" name="Freeform 39"/>
          <p:cNvSpPr/>
          <p:nvPr/>
        </p:nvSpPr>
        <p:spPr>
          <a:xfrm>
            <a:off x="752496" y="3569151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 rot="287617">
            <a:off x="2901616" y="2668429"/>
            <a:ext cx="111318" cy="498995"/>
          </a:xfrm>
          <a:custGeom>
            <a:avLst/>
            <a:gdLst>
              <a:gd name="connsiteX0" fmla="*/ 0 w 111317"/>
              <a:gd name="connsiteY0" fmla="*/ 99799 h 498994"/>
              <a:gd name="connsiteX1" fmla="*/ 55659 w 111317"/>
              <a:gd name="connsiteY1" fmla="*/ 99799 h 498994"/>
              <a:gd name="connsiteX2" fmla="*/ 55659 w 111317"/>
              <a:gd name="connsiteY2" fmla="*/ 0 h 498994"/>
              <a:gd name="connsiteX3" fmla="*/ 111317 w 111317"/>
              <a:gd name="connsiteY3" fmla="*/ 249497 h 498994"/>
              <a:gd name="connsiteX4" fmla="*/ 55659 w 111317"/>
              <a:gd name="connsiteY4" fmla="*/ 498994 h 498994"/>
              <a:gd name="connsiteX5" fmla="*/ 55659 w 111317"/>
              <a:gd name="connsiteY5" fmla="*/ 399195 h 498994"/>
              <a:gd name="connsiteX6" fmla="*/ 0 w 111317"/>
              <a:gd name="connsiteY6" fmla="*/ 399195 h 498994"/>
              <a:gd name="connsiteX7" fmla="*/ 0 w 111317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17" h="498994">
                <a:moveTo>
                  <a:pt x="111316" y="399195"/>
                </a:moveTo>
                <a:lnTo>
                  <a:pt x="55658" y="399195"/>
                </a:lnTo>
                <a:lnTo>
                  <a:pt x="55658" y="498994"/>
                </a:lnTo>
                <a:lnTo>
                  <a:pt x="1" y="249497"/>
                </a:lnTo>
                <a:lnTo>
                  <a:pt x="55658" y="0"/>
                </a:lnTo>
                <a:lnTo>
                  <a:pt x="55658" y="99799"/>
                </a:lnTo>
                <a:lnTo>
                  <a:pt x="111316" y="99799"/>
                </a:lnTo>
                <a:lnTo>
                  <a:pt x="111316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5" tIns="99799" rIns="0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2" name="Freeform 41"/>
          <p:cNvSpPr/>
          <p:nvPr/>
        </p:nvSpPr>
        <p:spPr>
          <a:xfrm>
            <a:off x="152400" y="2209796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 rot="2358792">
            <a:off x="3095130" y="1785018"/>
            <a:ext cx="396997" cy="498994"/>
          </a:xfrm>
          <a:custGeom>
            <a:avLst/>
            <a:gdLst>
              <a:gd name="connsiteX0" fmla="*/ 0 w 396996"/>
              <a:gd name="connsiteY0" fmla="*/ 99799 h 498994"/>
              <a:gd name="connsiteX1" fmla="*/ 198498 w 396996"/>
              <a:gd name="connsiteY1" fmla="*/ 99799 h 498994"/>
              <a:gd name="connsiteX2" fmla="*/ 198498 w 396996"/>
              <a:gd name="connsiteY2" fmla="*/ 0 h 498994"/>
              <a:gd name="connsiteX3" fmla="*/ 396996 w 396996"/>
              <a:gd name="connsiteY3" fmla="*/ 249497 h 498994"/>
              <a:gd name="connsiteX4" fmla="*/ 198498 w 396996"/>
              <a:gd name="connsiteY4" fmla="*/ 498994 h 498994"/>
              <a:gd name="connsiteX5" fmla="*/ 198498 w 396996"/>
              <a:gd name="connsiteY5" fmla="*/ 399195 h 498994"/>
              <a:gd name="connsiteX6" fmla="*/ 0 w 396996"/>
              <a:gd name="connsiteY6" fmla="*/ 399195 h 498994"/>
              <a:gd name="connsiteX7" fmla="*/ 0 w 396996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96" h="498994">
                <a:moveTo>
                  <a:pt x="396996" y="399195"/>
                </a:moveTo>
                <a:lnTo>
                  <a:pt x="198498" y="399195"/>
                </a:lnTo>
                <a:lnTo>
                  <a:pt x="198498" y="498994"/>
                </a:lnTo>
                <a:lnTo>
                  <a:pt x="0" y="249497"/>
                </a:lnTo>
                <a:lnTo>
                  <a:pt x="198498" y="0"/>
                </a:lnTo>
                <a:lnTo>
                  <a:pt x="198498" y="99799"/>
                </a:lnTo>
                <a:lnTo>
                  <a:pt x="396996" y="99799"/>
                </a:lnTo>
                <a:lnTo>
                  <a:pt x="396996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99" tIns="99798" rIns="0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4" name="Freeform 43"/>
          <p:cNvSpPr/>
          <p:nvPr/>
        </p:nvSpPr>
        <p:spPr>
          <a:xfrm>
            <a:off x="999824" y="683655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33400" y="5715000"/>
            <a:ext cx="8276520" cy="76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অল্প মাত্রায় প্রয়োজন হয়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86632" y="1356717"/>
            <a:ext cx="2620565" cy="2620565"/>
          </a:xfrm>
          <a:custGeom>
            <a:avLst/>
            <a:gdLst>
              <a:gd name="connsiteX0" fmla="*/ 0 w 2620565"/>
              <a:gd name="connsiteY0" fmla="*/ 1310283 h 2620565"/>
              <a:gd name="connsiteX1" fmla="*/ 1310283 w 2620565"/>
              <a:gd name="connsiteY1" fmla="*/ 0 h 2620565"/>
              <a:gd name="connsiteX2" fmla="*/ 2620566 w 2620565"/>
              <a:gd name="connsiteY2" fmla="*/ 1310283 h 2620565"/>
              <a:gd name="connsiteX3" fmla="*/ 1310283 w 2620565"/>
              <a:gd name="connsiteY3" fmla="*/ 2620566 h 2620565"/>
              <a:gd name="connsiteX4" fmla="*/ 0 w 2620565"/>
              <a:gd name="connsiteY4" fmla="*/ 1310283 h 2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565" h="2620565">
                <a:moveTo>
                  <a:pt x="0" y="1310283"/>
                </a:moveTo>
                <a:cubicBezTo>
                  <a:pt x="0" y="586634"/>
                  <a:pt x="586634" y="0"/>
                  <a:pt x="1310283" y="0"/>
                </a:cubicBezTo>
                <a:cubicBezTo>
                  <a:pt x="2033932" y="0"/>
                  <a:pt x="2620566" y="586634"/>
                  <a:pt x="2620566" y="1310283"/>
                </a:cubicBezTo>
                <a:cubicBezTo>
                  <a:pt x="2620566" y="2033932"/>
                  <a:pt x="2033932" y="2620566"/>
                  <a:pt x="1310283" y="2620566"/>
                </a:cubicBezTo>
                <a:cubicBezTo>
                  <a:pt x="586634" y="2620566"/>
                  <a:pt x="0" y="2033932"/>
                  <a:pt x="0" y="131028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44733" tIns="444733" rIns="444733" bIns="44473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গৌণ পুষ্টি উপাদান</a:t>
            </a:r>
            <a:endParaRPr lang="en-US" sz="4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71807" y="304801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181591" y="761996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62604" y="2057392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মলিবডেনাম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257804" y="3048002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কোবাল্ট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971804" y="3718917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14406" y="3200405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দস্তা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33399" y="1904997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ম্যাঙ্গানিজ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42999" y="838196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152400"/>
            <a:ext cx="3200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143256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28600"/>
            <a:ext cx="143256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838200" y="2286000"/>
            <a:ext cx="7315200" cy="37338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পুষ্টি উপাদান কী ? </a:t>
            </a:r>
          </a:p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উহা প্রধানত কত প্রকার ও কী কী ?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0">
              <a:srgbClr val="C4D6EB"/>
            </a:gs>
            <a:gs pos="85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79715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3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50000"/>
                <a:lumOff val="50000"/>
              </a:schemeClr>
            </a:gs>
            <a:gs pos="95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45" y="547652"/>
            <a:ext cx="2983584" cy="396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447800" y="60920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38659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6754" y="547652"/>
            <a:ext cx="12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6029" y="4841405"/>
            <a:ext cx="152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5615" y="473130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8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8076" y="484140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267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5990" y="484140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0735" y="491367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4102" y="510301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5615" y="476931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5990" y="488605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464067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দস্তা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5615" y="472054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ম্যাঙ্গানিজ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1445" y="476968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মলিবডেনাম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36523" y="481590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3200" y="507751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9178" y="503092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কোবাল্ট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45737" y="5867400"/>
            <a:ext cx="44196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উৎস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76198" y="4274268"/>
            <a:ext cx="1611983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6200" y="2616181"/>
            <a:ext cx="1611982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6197" y="895413"/>
            <a:ext cx="161198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3 C 0.00104 -0.00647 -0.00417 -0.02104 0.00225 -0.0252 C 0.01545 -0.03398 0.03194 -0.02543 0.04652 -0.02774 C 0.0526 -0.02866 0.05816 -0.03283 0.06389 -0.03537 C 0.08211 -0.04346 0.10225 -0.03699 0.12152 -0.03791 C 0.12534 -0.04138 0.13038 -0.04554 0.13316 -0.05086 C 0.13559 -0.05548 0.13646 -0.06149 0.13889 -0.06611 C 0.14913 -0.14956 0.14757 -0.23532 0.15225 -0.3197 C 0.1533 -0.33958 0.15816 -0.35529 0.16007 -0.3761 C 0.16093 -0.38627 0.16198 -0.4043 0.1658 -0.41447 C 0.17361 -0.43551 0.18923 -0.44175 0.20225 -0.45539 C 0.20295 -0.45608 0.21458 -0.46879 0.21771 -0.47064 C 0.22986 -0.47781 0.22152 -0.46833 0.22916 -0.4785 " pathEditMode="relative" rAng="0" ptsTypes="ffffffffffff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C 0.00069 -0.00949 -0.00452 -0.02407 0.00191 -0.02824 C 0.0151 -0.03703 0.03159 -0.02847 0.04618 -0.03078 C 0.05225 -0.03171 0.05781 -0.03587 0.06354 -0.03842 C 0.08177 -0.04652 0.10191 -0.04004 0.12118 -0.04097 C 0.125 -0.04444 0.13003 -0.04861 0.13281 -0.05393 C 0.13524 -0.05856 0.13611 -0.06458 0.13854 -0.06921 C 0.14878 -0.15277 0.14722 -0.23865 0.15191 -0.32314 C 0.15295 -0.34305 0.15781 -0.35879 0.15972 -0.37962 C 0.16059 -0.38981 0.16163 -0.40787 0.16545 -0.41805 C 0.17326 -0.43912 0.18889 -0.44537 0.20191 -0.45902 C 0.2026 -0.45972 0.21423 -0.47245 0.21736 -0.4743 C 0.22951 -0.48148 0.22118 -0.47199 0.22882 -0.48217 " pathEditMode="relative" rAng="0" ptsTypes="ffffffffffffA">
                                      <p:cBhvr>
                                        <p:cTn id="1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C 0.00069 -0.00949 -0.00452 -0.02407 0.00191 -0.02824 C 0.0151 -0.03703 0.03159 -0.02847 0.04618 -0.03078 C 0.05225 -0.03171 0.05781 -0.03587 0.06354 -0.03842 C 0.08177 -0.04652 0.10191 -0.04004 0.12118 -0.04097 C 0.125 -0.04444 0.13003 -0.04861 0.13281 -0.05393 C 0.13524 -0.05856 0.13611 -0.06458 0.13854 -0.06921 C 0.14878 -0.15277 0.14722 -0.23865 0.15191 -0.32314 C 0.15295 -0.34305 0.15781 -0.35879 0.15972 -0.37962 C 0.16059 -0.38981 0.16163 -0.40787 0.16545 -0.41805 C 0.17326 -0.43912 0.18889 -0.44537 0.20191 -0.45902 C 0.2026 -0.45972 0.21423 -0.47245 0.21736 -0.4743 C 0.22951 -0.48148 0.22118 -0.47199 0.22882 -0.48217 " pathEditMode="relative" rAng="0" ptsTypes="ffffffffffffA">
                                      <p:cBhvr>
                                        <p:cTn id="1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1.11111E-6 C -0.05694 0.00324 -0.0618 0.00949 -0.06892 0.01273 C -0.07187 0.01551 -0.08038 0.02292 -0.08246 0.0257 C -0.08402 0.02778 -0.08455 0.03125 -0.08628 0.03333 C -0.08975 0.03727 -0.09444 0.03935 -0.09774 0.04352 C -0.09913 0.04514 -0.10017 0.04745 -0.10173 0.04861 C -0.12864 0.06667 -0.10225 0.04421 -0.11892 0.05903 C -0.14635 0.0544 -0.12586 0.06296 -0.1401 0.04607 C -0.14357 0.0419 -0.15173 0.03588 -0.15173 0.03611 C -0.1552 0.02176 -0.15625 0.00579 -0.14774 -0.00509 C -0.14236 -0.03403 -0.14982 0.00162 -0.14201 -0.02315 C -0.14097 -0.02639 -0.14097 -0.03009 -0.1401 -0.03333 C -0.13906 -0.0368 -0.1375 -0.04005 -0.13628 -0.04352 C -0.12743 -0.12801 -0.13281 -0.06921 -0.13628 -0.26667 C -0.13663 -0.28449 -0.13802 -0.30463 -0.14392 -0.3206 C -0.14461 -0.32662 -0.14496 -0.33264 -0.14583 -0.33842 C -0.14757 -0.34954 -0.15173 -0.37176 -0.15173 -0.37153 C -0.15104 -0.39236 -0.15468 -0.44514 -0.13628 -0.46157 C -0.12951 -0.475 -0.13055 -0.4794 -0.13055 -0.49745 " pathEditMode="relative" rAng="0" ptsTypes="ffffffffffffffffffA">
                                      <p:cBhvr>
                                        <p:cTn id="2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2.59259E-6 C -0.14861 0.00301 -0.15312 0.00879 -0.15989 0.01227 C -0.1625 0.01504 -0.17066 0.02222 -0.17274 0.02477 C -0.17413 0.02685 -0.17465 0.03032 -0.17621 0.0324 C -0.17934 0.03611 -0.18385 0.03819 -0.18698 0.04236 C -0.18819 0.04398 -0.18923 0.04606 -0.1908 0.04722 C -0.21597 0.06504 -0.19132 0.04282 -0.20677 0.0574 C -0.23264 0.05254 -0.21336 0.06111 -0.22691 0.04467 C -0.23003 0.04074 -0.23767 0.03472 -0.23767 0.03495 C -0.24097 0.02106 -0.24166 0.00555 -0.23385 -0.0051 C -0.22899 -0.0331 -0.23593 0.00139 -0.22847 -0.02269 C -0.2276 -0.0257 -0.2276 -0.02917 -0.22691 -0.03264 C -0.22586 -0.03588 -0.2243 -0.03912 -0.22309 -0.0426 C -0.21475 -0.12477 -0.21979 -0.06736 -0.22309 -0.25949 C -0.22343 -0.27709 -0.22482 -0.29653 -0.23038 -0.31204 C -0.23107 -0.31783 -0.23125 -0.32385 -0.23211 -0.3294 C -0.23385 -0.34028 -0.23767 -0.36204 -0.23767 -0.36181 C -0.23698 -0.38195 -0.24045 -0.43334 -0.22309 -0.44931 C -0.21666 -0.46227 -0.2177 -0.46667 -0.2177 -0.48403 " pathEditMode="relative" rAng="0" ptsTypes="ffffffffffffffffffA">
                                      <p:cBhvr>
                                        <p:cTn id="2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625 0.15093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9427 0.1263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000"/>
                            </p:stCondLst>
                            <p:childTnLst>
                              <p:par>
                                <p:cTn id="251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  <p:bldP spid="18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8" grpId="0"/>
      <p:bldP spid="38" grpId="1"/>
      <p:bldP spid="38" grpId="2"/>
      <p:bldP spid="37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2209800" y="540764"/>
            <a:ext cx="4343400" cy="838200"/>
          </a:xfrm>
          <a:prstGeom prst="irregularSeal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1"/>
            <a:ext cx="1143000" cy="80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20262" cy="106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laque 5"/>
          <p:cNvSpPr/>
          <p:nvPr/>
        </p:nvSpPr>
        <p:spPr>
          <a:xfrm>
            <a:off x="685800" y="2133600"/>
            <a:ext cx="7699131" cy="3200400"/>
          </a:xfrm>
          <a:prstGeom prst="plaque">
            <a:avLst>
              <a:gd name="adj" fmla="val 512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প্রাকৃতিক উৎস গুলো কী কী ? উদ্ভিদ কোন উৎস থেকে কোন উপাদান গ্রহন করে।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" y="3557736"/>
            <a:ext cx="4207923" cy="260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087"/>
            <a:ext cx="3797350" cy="267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ardrop 9"/>
          <p:cNvSpPr/>
          <p:nvPr/>
        </p:nvSpPr>
        <p:spPr>
          <a:xfrm>
            <a:off x="5163618" y="5739071"/>
            <a:ext cx="3048000" cy="890329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সার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" y="2819400"/>
            <a:ext cx="2209800" cy="562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গোবর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6125308"/>
            <a:ext cx="2209800" cy="5620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কম্পোষ্ট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6" y="1715572"/>
            <a:ext cx="4150764" cy="278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/>
          <p:cNvSpPr/>
          <p:nvPr/>
        </p:nvSpPr>
        <p:spPr>
          <a:xfrm>
            <a:off x="4794793" y="4467113"/>
            <a:ext cx="3815807" cy="5620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খড়কুটা ও আগাছা পঁচা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2757" y="282714"/>
            <a:ext cx="271304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উৎস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216"/>
            <a:ext cx="8686800" cy="6259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6" y="574941"/>
            <a:ext cx="2411524" cy="175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75" y="626644"/>
            <a:ext cx="2215325" cy="165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90" y="574941"/>
            <a:ext cx="2339810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4"/>
          <p:cNvSpPr txBox="1"/>
          <p:nvPr/>
        </p:nvSpPr>
        <p:spPr>
          <a:xfrm>
            <a:off x="715786" y="22098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 ইউরিয়া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722925" y="221998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টিএসপি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895599"/>
            <a:ext cx="2338433" cy="185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7"/>
          <p:cNvSpPr txBox="1"/>
          <p:nvPr/>
        </p:nvSpPr>
        <p:spPr>
          <a:xfrm>
            <a:off x="609601" y="46482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2840731" y="5586671"/>
            <a:ext cx="3501173" cy="89032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31237"/>
          <a:stretch/>
        </p:blipFill>
        <p:spPr>
          <a:xfrm>
            <a:off x="2933206" y="2895599"/>
            <a:ext cx="2187239" cy="188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58952" y="22098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 ইউরিয়া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2819400" y="46539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জিপসাম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705600" y="3200399"/>
            <a:ext cx="1981200" cy="52760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705600" y="3969139"/>
            <a:ext cx="1981200" cy="52666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705600" y="4697584"/>
            <a:ext cx="1981200" cy="60935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705600" y="5466324"/>
            <a:ext cx="1981200" cy="55347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triped Right Arrow 20"/>
          <p:cNvSpPr/>
          <p:nvPr/>
        </p:nvSpPr>
        <p:spPr>
          <a:xfrm rot="8690273">
            <a:off x="1872281" y="804560"/>
            <a:ext cx="990600" cy="60960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8690273">
            <a:off x="4625145" y="804562"/>
            <a:ext cx="990600" cy="60960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762000"/>
            <a:ext cx="1828800" cy="1295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3159403"/>
            <a:ext cx="1224581" cy="1233381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841849" y="2927866"/>
            <a:ext cx="2209799" cy="1617751"/>
          </a:xfrm>
          <a:prstGeom prst="triangle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7" presetClass="emph" presetSubtype="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que 18"/>
          <p:cNvSpPr/>
          <p:nvPr/>
        </p:nvSpPr>
        <p:spPr>
          <a:xfrm>
            <a:off x="2971800" y="457200"/>
            <a:ext cx="3429000" cy="762000"/>
          </a:xfrm>
          <a:prstGeom prst="plaqu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457200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4401"/>
            <a:ext cx="1219200" cy="94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457200" y="1962150"/>
            <a:ext cx="2637692" cy="9906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দল-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46" y="1600200"/>
            <a:ext cx="1524000" cy="169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63062" y="3562350"/>
            <a:ext cx="2637692" cy="9906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 দল-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96" y="3411678"/>
            <a:ext cx="1790700" cy="134129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63062" y="5029200"/>
            <a:ext cx="2637692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 দল-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5" y="4911181"/>
            <a:ext cx="2061482" cy="11544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57800" y="1600200"/>
            <a:ext cx="3200400" cy="4648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প্রতেক দলকে যে নমুনা সার দেওয়া হয়েছে সেই সারগুলো কোন কোন পুষ্টি উপাদান সরবরাহ করে, তাদের নাম ও ২ টি করে কাজ লিখ।</a:t>
            </a:r>
            <a:endParaRPr lang="en-US" sz="3600" dirty="0"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3657600"/>
            <a:ext cx="7086600" cy="243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7735"/>
            <a:ext cx="1828800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5" grpId="2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609600"/>
            <a:ext cx="8686800" cy="60960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76200"/>
            <a:ext cx="3276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6166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মোট পুষ্টি উপাদান কতটি ?</a:t>
            </a:r>
            <a:endPara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123786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22477" y="122028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16770" y="181229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57647" y="179471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5356" y="1129735"/>
            <a:ext cx="78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1223" y="1118478"/>
            <a:ext cx="78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 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5356" y="1686580"/>
            <a:ext cx="93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3638" y="1676868"/>
            <a:ext cx="78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86" y="9525"/>
            <a:ext cx="895350" cy="89535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934199" y="1202695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917572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/>
              <a:buChar char="C"/>
            </a:pPr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উদ্ভিদ কার্বন ও হাইড্রোজেন ঘাটতি </a:t>
            </a:r>
          </a:p>
          <a:p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    পূরণে প্রয়োজন?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8859" y="523111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99736" y="521353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94029" y="580554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34906" y="578796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3130" y="3936647"/>
            <a:ext cx="101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05754" y="5799683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3920961"/>
            <a:ext cx="39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3917572"/>
            <a:ext cx="101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901886"/>
            <a:ext cx="4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7826" y="3901886"/>
            <a:ext cx="101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50723" y="3886200"/>
            <a:ext cx="57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iii.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6011" y="4572000"/>
            <a:ext cx="321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2615" y="5128847"/>
            <a:ext cx="100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71589" y="5105400"/>
            <a:ext cx="126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2615" y="5679830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71589" y="5656383"/>
            <a:ext cx="143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24384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এমপি সারে কোন পুষ্টি উপাদান বেশি     </a:t>
            </a:r>
          </a:p>
          <a:p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  থাকে?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81600" y="251460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22477" y="249701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16770" y="308903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57647" y="307144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15356" y="2406470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5893" y="2395213"/>
            <a:ext cx="1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9236" y="2998485"/>
            <a:ext cx="149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23638" y="2953603"/>
            <a:ext cx="14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ম্যাঙ্গানিজ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34354" y="3089030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" y="28445"/>
            <a:ext cx="1095511" cy="109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5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4978" y="762000"/>
            <a:ext cx="8431822" cy="3505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আশেপাশের কৃষকরা জমিতে কখন কি সার প্রয়োগ করে, কেন করে তা লিপিবদ্ধ কর।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5862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2362200"/>
            <a:ext cx="2514600" cy="2907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977" y="346178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u="sng" dirty="0"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3400" y="4114800"/>
            <a:ext cx="4495800" cy="2362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905"/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bg1">
              <a:lumMod val="85000"/>
            </a:schemeClr>
          </a:fgClr>
          <a:bgClr>
            <a:schemeClr val="tx1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" y="152400"/>
            <a:ext cx="8763000" cy="9906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3276600" cy="63976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82880" y="1143000"/>
            <a:ext cx="4381500" cy="548640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বারী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0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কান্দি কাবিলাপাড়া বালিকা আলিম মাদরাসা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পীরগাছা, রংপুর।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০১৭১৬৯৭০৮৪০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rafiqkhusi@yahoo.com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649045" y="1168400"/>
            <a:ext cx="4381500" cy="548640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3430" y="1295400"/>
            <a:ext cx="32004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1295400"/>
            <a:ext cx="3200400" cy="609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82" y="2057400"/>
            <a:ext cx="1530096" cy="1914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800600" y="2362200"/>
            <a:ext cx="4069080" cy="8382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 কৃষিশিক্ষা</a:t>
            </a:r>
            <a:endParaRPr lang="en-US" sz="4000" dirty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5255" y="3352800"/>
            <a:ext cx="4069080" cy="8382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সপ্তম</a:t>
            </a:r>
            <a:endParaRPr lang="en-US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5255" y="4419600"/>
            <a:ext cx="4069080" cy="8382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অধ্যায়</a:t>
            </a:r>
            <a:endParaRPr lang="en-US" sz="4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5486400"/>
            <a:ext cx="4229945" cy="10668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rgbClr val="3333FF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উপকরণ</a:t>
            </a:r>
            <a:endParaRPr lang="en-US" sz="4000" dirty="0">
              <a:ln>
                <a:solidFill>
                  <a:srgbClr val="3333FF"/>
                </a:solidFill>
              </a:ln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4" r="24154"/>
          <a:stretch/>
        </p:blipFill>
        <p:spPr>
          <a:xfrm>
            <a:off x="5486400" y="22962"/>
            <a:ext cx="3124200" cy="681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47041"/>
          <a:stretch/>
        </p:blipFill>
        <p:spPr>
          <a:xfrm>
            <a:off x="457200" y="-37814"/>
            <a:ext cx="3581400" cy="683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39" y="228600"/>
            <a:ext cx="9141522" cy="599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1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86800" cy="60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2514600"/>
            <a:ext cx="7696200" cy="2590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পুষ্টি উপাদান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066800"/>
            <a:ext cx="4953000" cy="555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u="sng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শিক্ষার্থীরা....</a:t>
            </a:r>
            <a:endParaRPr lang="en-US" sz="4000" u="sng" dirty="0"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2799488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পুষ্টি উপাদান </a:t>
            </a:r>
            <a:r>
              <a:rPr lang="en-US" sz="32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বর্ণনা</a:t>
            </a:r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bn-BD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8345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পুষ্টি উপাদানের শ্রেণিবিভাগ </a:t>
            </a:r>
            <a:r>
              <a:rPr lang="en-US" sz="32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বর্ণনা</a:t>
            </a: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 পারবে</a:t>
            </a:r>
            <a:r>
              <a:rPr lang="bn-BD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477693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পুষ্টি উপাদানের উৎসগুলো বর্ণনা করতে পারবে।</a:t>
            </a:r>
            <a:endParaRPr lang="en-US" sz="32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362200"/>
            <a:ext cx="8305800" cy="3276600"/>
          </a:xfrm>
          <a:prstGeom prst="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3300" y="6887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chemeClr val="accent1">
                <a:lumMod val="20000"/>
                <a:lumOff val="80000"/>
              </a:schemeClr>
            </a:gs>
            <a:gs pos="59000">
              <a:srgbClr val="C4D6EB"/>
            </a:gs>
            <a:gs pos="67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" y="228599"/>
            <a:ext cx="8968386" cy="50043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5943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 বৃ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দ্ধির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দেয়া হয়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50000"/>
                <a:lumOff val="50000"/>
              </a:schemeClr>
            </a:gs>
            <a:gs pos="95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01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 জমিতে সার প্রয়োগ করা হচ্ছে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46" y="457200"/>
            <a:ext cx="6500954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 সেচ দেওয়া হচ্ছে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734</Words>
  <Application>Microsoft Office PowerPoint</Application>
  <PresentationFormat>On-screen Show (4:3)</PresentationFormat>
  <Paragraphs>164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21</cp:lastModifiedBy>
  <cp:revision>199</cp:revision>
  <dcterms:created xsi:type="dcterms:W3CDTF">2015-04-08T08:11:40Z</dcterms:created>
  <dcterms:modified xsi:type="dcterms:W3CDTF">2016-08-06T05:54:05Z</dcterms:modified>
</cp:coreProperties>
</file>